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6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9" r:id="rId31"/>
    <p:sldId id="288" r:id="rId32"/>
    <p:sldId id="290" r:id="rId33"/>
    <p:sldId id="291" r:id="rId34"/>
    <p:sldId id="292" r:id="rId35"/>
    <p:sldId id="293" r:id="rId36"/>
    <p:sldId id="294" r:id="rId37"/>
    <p:sldId id="295" r:id="rId38"/>
    <p:sldId id="297" r:id="rId39"/>
    <p:sldId id="296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10" r:id="rId51"/>
    <p:sldId id="309" r:id="rId52"/>
    <p:sldId id="311" r:id="rId53"/>
    <p:sldId id="308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2/23/2024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2/23/2024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2/23/2024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DoingMathWithPython" TargetMode="External"/><Relationship Id="rId2" Type="http://schemas.openxmlformats.org/officeDocument/2006/relationships/hyperlink" Target="https://github.com/yasenstar/DoingMathWithPyth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1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3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hyperlink" Target="https://en.wikipedia.org/wiki/Set_theor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6.jpe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557A-9893-A6C5-A543-0832D77F2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3826-CC6F-3E47-1C89-8BBFC4E799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Doing Math with Python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Opening and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F986B-9019-A688-7776-D8DE86026D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3"/>
              </a:rPr>
              <a:t>https://gitee.com/yasenstar/DoingMathWithPython</a:t>
            </a:r>
            <a:endParaRPr lang="en-US" dirty="0"/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CF2A89D-E66D-F7DE-6AC6-BDA3AB3D8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66" y="162873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5426387-15CF-C680-736A-C3C87A193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3" y="3177523"/>
            <a:ext cx="1796393" cy="2372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E3392-2BD9-0329-79D9-C2A984FE284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D0FD3A-B905-2962-9F62-0093DD6E8E5C}"/>
              </a:ext>
            </a:extLst>
          </p:cNvPr>
          <p:cNvGrpSpPr/>
          <p:nvPr/>
        </p:nvGrpSpPr>
        <p:grpSpPr>
          <a:xfrm>
            <a:off x="9144000" y="6143750"/>
            <a:ext cx="2807208" cy="588020"/>
            <a:chOff x="9034272" y="6189470"/>
            <a:chExt cx="2807208" cy="5880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0A9C494-3A85-6284-3A05-3CF74B43B9F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5F1514-A194-2A55-DFE6-0000DADF6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97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223DD-7512-0A95-80A5-415AF2E29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24AE-7B88-CCCF-79F8-372755AF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270A60-C767-007A-F2FA-5302D46F8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2FFADB2-3D6C-F70B-49A9-1DBD5E541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27B193-3C42-A7FC-341A-18A657057B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#1: Even-Odd Vending Machine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D0804-72BC-4E1F-735C-FB8210030FA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D7C76C-4D7E-971F-2401-07E3635DC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955F2EC-6034-BFF3-DEA5-BE0E2C23D76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D6A21F4-EC67-BB91-93D6-D29010E03C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9D45768-ABB1-9ADA-446C-678BFBF11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F523671-871A-93C6-402E-2F5527ECCC5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9FBAFD-B651-F3B9-077E-03C7D3F3B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6696" y="2290367"/>
            <a:ext cx="6135716" cy="2967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Image result for vending machine">
            <a:extLst>
              <a:ext uri="{FF2B5EF4-FFF2-40B4-BE49-F238E27FC236}">
                <a16:creationId xmlns:a16="http://schemas.microsoft.com/office/drawing/2014/main" id="{844CB20D-45FB-C951-D9E3-90B4739F3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BF8"/>
              </a:clrFrom>
              <a:clrTo>
                <a:srgbClr val="FFFB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754" y="4257626"/>
            <a:ext cx="1353664" cy="2168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78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E40E3-8D00-03BB-212F-93D9118EB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B698-AEC9-45EF-8325-F4BE7DF0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6D537AB-253E-FDAE-C75B-C5B1B576A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9101B15-AF61-2355-FCF9-C9DB9F1EC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5BECD2-B5C5-5121-91AA-6977D9E7577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#2: Enhanced Multiplication Table Generator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FFE82-DD7D-B2D8-7E24-279BB811071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192DF4-EC66-9D9F-5E54-020860087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72CD573-ADE3-9CD3-C4A6-E45F443FF34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5317B5F-1C01-E60F-8C0B-E0A65F067C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B7ED41F-1724-444D-7AB7-1DF985E3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9362DCC-74A5-2483-B36C-4AA57BC0075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C4BBF2-BEDD-124D-3523-A848EFDD9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531055" y="2254525"/>
            <a:ext cx="6010356" cy="3053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1A8862-3B62-861E-B9D7-9AA0B364944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1566" y="4354010"/>
            <a:ext cx="2119827" cy="1573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85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50842-8492-0E7F-E9D6-3D512DA9F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36F06-2A96-D1EB-E5F7-B06845BE1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D188D70-92B4-210F-1450-435E067EF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7216DED-208B-CD0D-5E87-EF54CD971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B070A15-3524-B0CE-CF16-8E18FB54A7D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#3: Enhanced Unit Converter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E8229-5F0F-DFE4-ED1F-213E6D9FB526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B4C3B6-6210-AB05-3A19-20CF50AE6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0C4A4C5-88AB-F61D-7493-662B94D1A22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01C2958-A447-E478-BC40-FF03FB5772F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79D108C-FD45-8E8A-A835-C815C4AE7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3736EA2-0D73-758A-6333-3E8DA5ED04B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9E507E-0B7A-9BDC-AD3D-013C0FF15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39054" y="2172822"/>
            <a:ext cx="6202339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B1F345-9E33-159C-580F-C7E203D8C2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7355" y="4713372"/>
            <a:ext cx="1296880" cy="13263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549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F064C-BE83-5BC2-5C91-30C0B37A5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BC92-E587-1533-C1C7-32E46FB88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BFB07E5-8D0B-6553-1063-ECC6CE742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57FDFB5-27A1-24C2-F214-AF77D6D3B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DF96D3-7BD2-5266-66AE-5FC451EA9C2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#4: Fraction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0253B-E5CA-B5A8-A107-A0AB0AE2112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ED8CB2-1504-22AA-DEDC-3E478D61E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2759B7F-329F-F9BB-2EBE-B4D74906ECF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867475D-73D6-C2DB-3B36-A4BF1BD20DD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F16BAD0-ACA5-DCB2-97EB-BC114801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7B8CC0C-6110-EEC1-C516-3301A4DEEE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B599B2F-1E67-EBE3-A39B-42E272FE7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12581" y="2157786"/>
            <a:ext cx="6364785" cy="3874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0753D7-F504-05D2-0264-783A240F4A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4868" y="3334870"/>
            <a:ext cx="1466525" cy="1475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858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D925F-B066-28A0-4D32-9A0C96E82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EDE-A549-4ADC-31E2-9F55947B9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D460B7B-0A50-48BF-0B64-1CAB22DDB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B4AC211-7B93-B0EA-476A-5D8FC1270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0577D62-EE4F-B35B-9180-B62CA8E14AC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#5: Give Exit Power to the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5FC57-A8F7-CFB7-C79A-2AF5A3913B9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F9BC1F-F07C-8398-1515-026B76EB7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1DB24F2-7039-47E2-8F0A-C3C918A5074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F2C27F8-111C-179D-2A78-2CDFDF0DA1D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5A7163B-348B-C64D-9735-BAEFE35F3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9C54C96-660E-D759-E2BA-91D9CF0F711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138926-5E3A-3C9F-7708-83A0F1074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779" y="1992996"/>
            <a:ext cx="6332988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Image result for exit">
            <a:extLst>
              <a:ext uri="{FF2B5EF4-FFF2-40B4-BE49-F238E27FC236}">
                <a16:creationId xmlns:a16="http://schemas.microsoft.com/office/drawing/2014/main" id="{CD5EA605-DAF3-8190-5207-3415EF4A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355" y="5306452"/>
            <a:ext cx="1243013" cy="871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15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19EEC-E251-23CE-36DD-FA165CC72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BADE-D4A5-24BF-2850-C3565160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42558F7-4535-5205-166C-0A680E7FA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BAD7131-8D51-75DE-E91A-59A3414EE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F1A53E-7364-CE0E-36D3-49294203F60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02-01: Understanding the Cartesian Coordinate Plane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97BE01-29A7-BECE-858D-443F27C18D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3B188-CCBB-546C-7814-BBFE424BE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8103ECF-5CC4-945F-2059-C1ABF62D0B9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5DCB421-B3A1-B01F-5A17-7F70E8C8F2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5C3D0FF-9EE9-EF91-E12F-C0B10CF3E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82E8D9E-B66D-23C1-F2B0-AA5C4836412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7A03BB-5C98-98F5-2686-84A21763C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1944" y="1992996"/>
            <a:ext cx="574944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 descr="Image result for Cartesian Coordinate Plane">
            <a:extLst>
              <a:ext uri="{FF2B5EF4-FFF2-40B4-BE49-F238E27FC236}">
                <a16:creationId xmlns:a16="http://schemas.microsoft.com/office/drawing/2014/main" id="{D2726829-FCCF-A83A-7997-7DF54C31E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190" y="2882152"/>
            <a:ext cx="2982221" cy="2968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7D90B9-EB42-E974-BA0C-E14DA1E1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Cartesian Coordinates Plane</a:t>
            </a:r>
            <a:endParaRPr lang="en-US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169419-029B-C3EA-B6E7-FA1AD922A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783" y="3269762"/>
            <a:ext cx="2622954" cy="479612"/>
          </a:xfrm>
        </p:spPr>
        <p:txBody>
          <a:bodyPr anchor="ctr"/>
          <a:lstStyle/>
          <a:p>
            <a:r>
              <a:rPr lang="en-US" dirty="0"/>
              <a:t>2 Dimensions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D75AEC-195D-63BD-C3C8-1888767BD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45206" y="3269763"/>
            <a:ext cx="2622954" cy="479612"/>
          </a:xfrm>
        </p:spPr>
        <p:txBody>
          <a:bodyPr anchor="ctr"/>
          <a:lstStyle/>
          <a:p>
            <a:r>
              <a:rPr lang="en-US" dirty="0"/>
              <a:t>3 Dimensions</a:t>
            </a:r>
          </a:p>
        </p:txBody>
      </p:sp>
      <p:pic>
        <p:nvPicPr>
          <p:cNvPr id="6146" name="Picture 2" descr="Image result for Cartesian Coordinate Plane">
            <a:extLst>
              <a:ext uri="{FF2B5EF4-FFF2-40B4-BE49-F238E27FC236}">
                <a16:creationId xmlns:a16="http://schemas.microsoft.com/office/drawing/2014/main" id="{9BD7B2A1-3ABC-74BC-4434-DE484A8931D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83" y="3749375"/>
            <a:ext cx="2714095" cy="2701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rtesian Coordinates In 3 Dimensions #2 Photograph by Russell Kightley ...">
            <a:extLst>
              <a:ext uri="{FF2B5EF4-FFF2-40B4-BE49-F238E27FC236}">
                <a16:creationId xmlns:a16="http://schemas.microsoft.com/office/drawing/2014/main" id="{B7180337-46B9-C87F-FB8D-5732CC15E588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206" y="3749376"/>
            <a:ext cx="2701587" cy="2701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E226AAE-4F16-1B2C-DF20-03E7EA16FAB0}"/>
              </a:ext>
            </a:extLst>
          </p:cNvPr>
          <p:cNvSpPr txBox="1">
            <a:spLocks/>
          </p:cNvSpPr>
          <p:nvPr/>
        </p:nvSpPr>
        <p:spPr>
          <a:xfrm>
            <a:off x="867783" y="1828456"/>
            <a:ext cx="4489704" cy="8306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Dimension – number line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8480C5-DA12-5C81-93A6-0144EFECA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83" y="2284143"/>
            <a:ext cx="5819775" cy="8763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A8B13EF-A031-53F2-44CC-4D29A4A6DD53}"/>
              </a:ext>
            </a:extLst>
          </p:cNvPr>
          <p:cNvSpPr txBox="1">
            <a:spLocks/>
          </p:cNvSpPr>
          <p:nvPr/>
        </p:nvSpPr>
        <p:spPr>
          <a:xfrm>
            <a:off x="8531488" y="3269761"/>
            <a:ext cx="2622954" cy="479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20CFA0-26EE-C096-93E8-1C9923815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121" y="3749377"/>
            <a:ext cx="2858822" cy="2701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679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DD5DB-D902-2815-B07A-B071FAFC0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B762-A62D-C7EE-425D-6426F9BE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DA105D5F-1688-57AA-5E65-BC0A3A3B8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8B6DC9-079D-B1BE-E04B-1EBF2CB65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960E10-2693-EE68-2E23-1263FD57C10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02-02: Working with Lists and Tuples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6262D5-F643-7165-6F57-BCC77950E6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EB1E0C-9364-A025-AEAC-53CB926DF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39368A-7431-BCA0-AEFD-9480DE42CCDC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9BF8DCB-0C9E-7FC3-E7FC-071C7254CEA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DDB01F5-6DDC-22BE-8A7E-C8F3EA285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5B6FC0C-A13C-7B6E-ADA8-B02F5BEF002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55AC46-55B8-978F-5FA5-1A735CCE6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2079000"/>
            <a:ext cx="5985650" cy="3793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655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3A442-FED1-4CA1-DACB-033AAC981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281BB-73D6-5B41-9BDB-C581BC880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AD6FCF0-6DB7-B21B-609A-15E669F9B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D5F1792-888A-DAFB-0329-DE5233098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E25789-4CF6-0C4B-E472-41D517D1846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02-03: Creating Graphs with Matplotlib (&amp; pylab)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194C91-00BF-F4C1-F478-B0A31C88581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5859-17C4-AAF4-DFBD-FBEEA4558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9E4F273-ADF7-58F5-2434-9E30C42A05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3EB2640-4381-FE0F-EA35-408D25C98B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FF0CE62-D521-FBD0-A845-BCF135FDB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DEF4702-8D2F-F7D9-73A2-9DB2F12D8BC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E3BF40-94F5-E796-5DFB-AC640917B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78517" y="2722063"/>
            <a:ext cx="5962876" cy="3020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17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5553E-1306-3EC1-991C-49401B605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AE2B7-FB1C-1DF4-1B92-5F0FAFE02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2AA1A95-8606-E8B7-B6A9-96C3279DE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22A22C1-ABD7-490F-5AF2-58A2E9467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6375235-E6FD-1EF0-E3C3-FD4343F0221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(1): Newtons Law of Universal Gravitation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E9B813-E569-3423-E99B-E9EE8ECDC5C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7BF6AF-B8B5-D029-2BBC-61487674F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79B9C6A-F924-255A-E894-11F199726BD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4D3789B-C6B1-E9D9-8410-54EFBF22F8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6FC53D9-AA4A-1032-DD10-A076FB36D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36487C-FAD4-0CF7-5A7F-4F1707BDB38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04B8F0-B1E0-4D0B-DF94-F22AFC92F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21506" y="2267242"/>
            <a:ext cx="5819886" cy="3373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A12FD5-1C4A-7398-2667-65C58544D6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7143" y="4202782"/>
            <a:ext cx="2211200" cy="187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777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275115-20BC-B691-19E8-33CF21345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14299CC-2B47-5862-ED67-D908BBD73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1E28E59-E155-9E75-14BA-88BD4DE757B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6D594D-14EC-9F44-B79A-A2F705E11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077606" y="2165304"/>
            <a:ext cx="5953493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E6483B1-6C30-1324-AF7C-62524471DDE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9269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01-01 Basic Mathematical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3167C-B41E-278B-0EBB-233BD740415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DEC7CA-0207-326B-D2FC-E83D52C5E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0A0CDD-B2CE-6D4B-FC8C-F248BB2CE42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8F30ACA-540E-49D4-04A9-7489A40C615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A57FAB-F697-0937-F35F-BB08A62BA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92EE1-7875-D0A5-9E5B-ACA184CC4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E0D4739-3590-2FBC-2C7C-F5401C0F6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875545"/>
            <a:ext cx="5719482" cy="2913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CDA6D8-88B5-0EBA-CF83-AAB46028B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DC569C3-463B-A314-FD89-AFC8D9125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C335A4-9489-1BC5-493A-2067AA264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55A4B9E-277E-26C9-7F83-01AC72E82F5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(2): Projectile Motion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96E5C2-AFFC-87F8-EE87-B57AB4FC6B3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1FFE14-05BA-0858-96CF-ACD092CC1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4637598-0E0B-29B7-4F41-49EBF2D74A1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010C272-9D02-D1A6-65D7-1B585BFE5EF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75E9F82-81CC-4844-F219-83868F360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80DA7BF-2AD3-D907-0BCA-F833D76127C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12A404-9AAA-F8E5-16FD-289DDAAA49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7500" y="3861747"/>
            <a:ext cx="2553893" cy="2162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05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F56D-92A2-678D-720C-272ABB984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637DD-552D-1732-47F4-2E5DA438D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D02D7F3-B9D1-6CCD-E74C-3EC8C5017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DD1B61C-3DB8-CBCA-E890-3CEED5472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493891A-E8F9-7296-F3D9-E0A39E83078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Vary Temperature in a 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11ED09-B704-C841-40AE-CEA68DFE48E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105CA-9D23-776D-8DB9-3CAD46284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6150118-F598-B002-767F-20D7939A74C8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2F463C6-42C9-9A43-93F5-F17AE960BE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1409890-2467-DF62-BD57-9F063EF36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490C329-8592-CFB2-DEED-56C9AEC70FB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F66CBD-1CC6-FE68-CC5D-790D70702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0821" y="2165304"/>
            <a:ext cx="5555033" cy="3301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AA5107-A467-F9E9-0E5D-23A5CFFA52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80494" y="4581986"/>
            <a:ext cx="2260899" cy="1328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815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AF0CB-E279-AF0D-2B98-07CB7203E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083A8-B1B6-1558-CA94-1D3BD6B9B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6363507-B4B5-61F7-FD89-C096AE193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FA893E5-02F4-7A66-1185-2DCF102C0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9B198D8-3742-6BD4-629E-1096E98AC19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Visualize Quadratic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F14AC-A768-E13A-8258-A182D1A4562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BA49CE-11B6-88C9-4396-DDED3E531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0E255-161C-A73D-836C-9AE2F83493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121BC2B-8269-9B99-D182-9C6A5617C4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E77A74A-7242-95A4-65CE-3A306DC41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F672DC2-8672-0906-7A8D-CCD7733CB75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4C90E1-E02B-9AFE-35A8-AEEB75EA1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2911" y="1938665"/>
            <a:ext cx="5802178" cy="3507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E62BC-62B8-9BBA-3340-C81CB951DB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0488" y="4437529"/>
            <a:ext cx="1795328" cy="1534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366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6A596-A30C-B8C5-07BC-D7FA9AAE0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934B-F794-5AF2-1817-94A99B5AD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85D7356-9E54-4AA9-03A3-3098DF3E4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3BFF9B9-69BB-E71A-8C54-1394A5FB5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0445948-A56D-04B0-BD24-346BB0F4273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02-06: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Enhanced Projectile Trajectory Comparison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26FF7-CC2E-7ECB-F66D-A540D9B70C9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0673F7-EC95-2ACB-65BC-35FB712EA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4FF4A69-2E6E-C31A-D2E9-66EC741776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90F3577-7E90-21E9-9CEA-CC606ED4A7A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EC753D-14F8-E74D-077F-F92957D4A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EBDA483-537E-69EC-D7C3-5ECE40A4093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DBF061-04AF-EFE9-E3AC-FA1A92463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6694" y="2347180"/>
            <a:ext cx="5713098" cy="2977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3C6D3D-F0A8-9D33-63CF-057D44318C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2989" y="4311207"/>
            <a:ext cx="2029423" cy="1532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814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CFF68-08FA-35D6-1291-D0AC82228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4577-3127-411F-F61B-7EDDBE610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56BFDB0-FB42-D99D-7B37-E191CBF9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CAEA984-7456-129E-3E3B-70758228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C65F1F1-30A6-2379-C146-4F782D3D7AAD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Visualizing Your Expenses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543B3-A27E-4AD4-DDB3-430942437A5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E84732-D700-CCE6-DEC8-215A212E9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D7D5A59-AE55-09C3-CB75-272197FBAA4F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F3D9295-4DEE-BA25-3933-81609E5990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351749E-A100-A942-ED38-00BC75FD0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3414316-B473-FE77-1383-6B20B06F5E0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6FFDBE-F064-F17E-DD2B-E6B6C862B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145584"/>
            <a:ext cx="5459394" cy="2662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0920B9-5E90-CEA8-E173-41FFB7E640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4292" y="4003628"/>
            <a:ext cx="1633753" cy="1738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8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66AC9-6E2A-50CC-6346-44E68B49B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D48AE-936A-DD1E-56A6-B83BFAC2C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9BF607F-D1DA-450E-663A-EC9BE646C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EFC60D-001B-3D83-DF4A-17E0283FD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EB6DBEF-5137-6CF4-30A5-352280EA1BD2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(5) Relationship between Fibonacci Sequence and the Golden Ratio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9579E4-13BE-B00A-43B6-F1A91A33074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649B74-7815-A0EE-87F3-9F497AFB3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F3BA176-C131-C220-601B-9F5B66528FB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4149995-C2F1-CD60-CE10-6A51B2C5D52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FAE001C-8388-57BE-03ED-FFB07C88A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2CAB788-A487-1CE3-B976-4257B9E466C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A47CE6-9BB5-F312-41A3-BAB1103E8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86323" y="2357999"/>
            <a:ext cx="5827057" cy="3164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6C39D0-AE0E-CBCE-CF7E-9300E00F82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8558" y="4428565"/>
            <a:ext cx="1789487" cy="1522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50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4FA3D-D007-EA64-D576-EEC702353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6FA7-572B-0ED9-F1A5-5C4044A44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8A27005-ED32-B072-9BF0-E9F4CDC2D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C64EF68-0633-A858-AE5C-60C40C48F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76C096E-4F1C-A3D9-0590-62C1090F5E4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03-01: Find the Mean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2B96F2-E326-B033-A77C-9FBCD711CB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5A0983-4806-60AD-4E9F-96540F8A8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F927AC7-9345-25FB-ADB0-56869CAA5E7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44F5C67-12EB-6161-7076-BA7A2C9FDD6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415E7A2-ABD9-216C-8584-5B6A961EC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2B8C611-8811-3936-9549-41DC7740C798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7736ED-1A7F-3C13-2382-52834AC60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64605" y="2053853"/>
            <a:ext cx="6169068" cy="3791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442173-4C41-CAD5-419A-CB5D0C63C0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5359" y="3222532"/>
            <a:ext cx="2176034" cy="904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133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47DB2-160A-8968-6C00-0C198AB84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3C6AC-B77E-5C54-6A3E-609905477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6EFE0C7-F376-A8DE-A73D-6CACAD773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EABF37E-C80E-1DB4-D42E-C917D300C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968822A-AAF9-B25D-921A-7841F4E67CB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03-02: Find the Median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D67A9C-54D7-871D-558E-DFF623B7505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09F020-61AB-FAF9-0827-B100F4F07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1B5111E-EA9D-E66E-80C9-A992ADB7820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5BC5483-2D21-A6AA-0282-CC4E73F4DAB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A172EA9-44CD-6A8E-8D27-A879CEAF9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D90EE83-55CE-E2AE-2C9C-FE18712B954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3922AE-54B8-85A9-B025-BE63D3581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47765" y="2275866"/>
            <a:ext cx="6151581" cy="352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B639B9-7B79-31C9-8E17-CC0F693E4E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1432" y="3669645"/>
            <a:ext cx="2171700" cy="1114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43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3FEFF-D524-76F6-5A4E-29B5A890A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F8046-8ED3-7820-8F80-D9AADBB82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0D8D482-8E4A-569B-C2DA-15E8B2436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CC71C13-8B05-3414-3E33-245ADBEB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AEB35F3-6695-792D-2192-294E78755C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03-03 Finding the Mode and Creating a Frequency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A9524-9BC8-16B4-1909-FB71BF1BD20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4D26B7-4369-49A4-20F1-E0AE2B691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15FDAA1-C8A0-27A1-5895-A55534B5F99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8E9F42B-BF77-7BBA-9C71-6CBF2B9416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F159B1-975F-7B9C-429E-7D4723465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4BB8287-016F-40CB-4BB1-82D71ED4137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4FF451-36CE-AE79-D7C6-F1233BBC5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83623" y="2053853"/>
            <a:ext cx="5807354" cy="3710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2C1178-8348-9EEB-146D-8071C4F883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4441" y="4259980"/>
            <a:ext cx="3082178" cy="1729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214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A2A36-44B4-C1B9-453C-7341BB4EF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A3828-5AF7-2D84-B17D-41A041B6E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1D5AC9-3279-1C91-F9E6-BAECDE6AE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77015F5-74C1-B8BF-CAF9-CA02023CF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9D04830-394D-9FC6-E5D2-6C33E3889FE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03-04 Measuring the Dispersion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CEC43A-FCE5-26C4-8A0E-17882261CD4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121CFB-959D-6136-CFDB-93A3C4809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882789E-2205-849B-FFBE-9D153FEDF094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64C60F1-82CA-69E6-8FBE-D081CA0E33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92167C9-3E5F-8A5A-B6E8-27AA76043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8B71AEC-83F5-EEAF-5D1C-8F29985A48E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CBC061-2C34-7CC6-9E03-BF6DECC0C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458427"/>
            <a:ext cx="5734660" cy="3055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CE3385-347C-2CDD-D393-0E5B4D750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3621" y="4295824"/>
            <a:ext cx="2172961" cy="1783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562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CB293-2482-12D1-C1E1-9239A1899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96B4-8023-7F74-11D9-8192F41D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AAA6F25-DE2D-1980-5251-B5844ADDB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10BC7AD-FE80-0985-37BD-863F5D0BE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F9121F5-CEC0-65C0-12D1-2A5644E5F4BE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847DE9-FEDD-A20E-AD82-12A5664FDFD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469687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01-02 Labels: Attaching Names to Numbers</a:t>
            </a:r>
          </a:p>
          <a:p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01-03 Different Kinds of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65722-54E4-8C8C-47BC-34FB9C4C2E2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9A4A19-3862-A803-DCD9-3E0ED0FFB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8EE27E1-251A-9C74-C0A7-6A85D82483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A9CBC4F-23A2-5F42-A434-8AACB963158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AB64EB3-89D9-4BF4-37BF-18E9A94E1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102FDD-73EC-2DF8-E031-ED51268C6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294" y="2030356"/>
            <a:ext cx="6421099" cy="371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2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F1768-1FD8-2BFE-FAA2-FBBE6DF87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8CC3FC9-2401-F518-FA11-740D2CD73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467839"/>
            <a:ext cx="5827189" cy="2748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F7AD51-3468-E25D-7F20-A67D4F9CE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EA37086-5FEA-ED44-7E49-F894B501F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2B9388-B919-634A-5303-6C08C88D9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B46E0F2-FEB4-0AA9-82C0-161D28BC51D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03-05 Calculate the Correlation Between Two Data Sets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FE8F32-1FE4-6A9D-73C5-795FC9E68AF1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8E17DB-BCF4-E78C-D602-B7C274B50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9B97CFB-C240-A0F7-77FB-792389ACBDC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BB5D911-1397-76C2-E886-58B761BD85A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9F480DD-FF1F-13E6-7D7F-6FB273EBB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CE5F985-21C0-BE29-7549-236CCB24ACE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C3A977-1FBA-54FE-C86A-C950771BC1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3325" y="4390161"/>
            <a:ext cx="1718068" cy="1458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6070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89A7B-5649-470F-8235-48EE0070D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69E0D-D91E-1ECC-0E9C-A83322DB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FD04532-8682-1285-EA80-3A50876F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EF46AF3-A668-685D-4E29-8DCC62838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C6BB469-7934-1723-26C2-11C9CE849E5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03-06 Scatter Plots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1A2C9E-1F37-0AAF-0834-7E6D743EC7E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B1B34A-0263-5598-F7AB-432C63854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BE77682-1CE7-759C-EFE5-334DD362020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3F0277D-D6C1-9093-B6A7-D06A1FC7962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85DDB35-9CF6-1848-5138-BD54BF03D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AAE7309-9724-FD9A-6BF7-E10D420C127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FD8C39-420A-2259-53BF-739F06DE3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1934866"/>
            <a:ext cx="586521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EC7824-2810-6D71-5D96-0FB8F7049A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1245" y="4537293"/>
            <a:ext cx="1880148" cy="1596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277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0692E-B257-1043-D137-0B3CC3CCA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F23B0-4446-6700-EDF6-ABB84C7F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74A85A-88E8-6236-B9C1-2683BD095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0D2EBAC-4B56-5D79-2240-440A07AFB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1AFE488-9287-4BFD-3534-FB27331EC8A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03-07 Reading Data from Files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Text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B5E4C0-CEFE-F811-879D-DAE0612BD97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171190-5AF2-7F7B-A27F-A4B1EDFF0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08F3315-3C1D-571C-05A7-0C41EF38FF00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EA1A0B2-A97E-42E8-C06F-390EC97D0A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804144C-E8E7-81CD-1828-F6C22235E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8EC38DAB-0C39-264B-3973-7ECBBCE62A2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A5FE99-A136-1954-2238-CE978A0D0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89812" y="2554998"/>
            <a:ext cx="6151581" cy="3391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0" name="Picture 2" descr="Image result for text file">
            <a:extLst>
              <a:ext uri="{FF2B5EF4-FFF2-40B4-BE49-F238E27FC236}">
                <a16:creationId xmlns:a16="http://schemas.microsoft.com/office/drawing/2014/main" id="{A4897C39-0F1B-FEE7-25BA-283321811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7185" y="3343835"/>
            <a:ext cx="1396572" cy="1396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00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66869-C4D8-B83A-B5FC-BFDDF87C1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48628-030E-4DF1-C5E6-B3F37637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5021895-7D71-9A9C-60DA-2EB80B4A7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8EB767D-2202-7EE1-33E6-8B7E4BD4F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6561E2A-08DA-E169-A255-324D16F6D04A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03-07 Reading Data from Files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CSV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18D0ED-4C34-CA8E-A4E3-99632E93FAB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F4A2C7-99B3-9AB0-6B95-C3AB634C5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A330F07-F234-0CF1-0E8A-DDDC04B80E1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BFCDC11-18BD-8DB6-3155-B29687DE854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A5CAE3E-D656-DA3D-7075-AD816A2E1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EF00F2E-D20E-2DFD-57C6-222950DCC79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A62B2C-FBE3-101D-79BD-CE10043FB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89812" y="2265505"/>
            <a:ext cx="6151581" cy="3681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2" name="Picture 4" descr="Image result for csv file">
            <a:extLst>
              <a:ext uri="{FF2B5EF4-FFF2-40B4-BE49-F238E27FC236}">
                <a16:creationId xmlns:a16="http://schemas.microsoft.com/office/drawing/2014/main" id="{9BB57FD8-B2E4-7262-0196-74A4DEC91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390" y="3101787"/>
            <a:ext cx="1381685" cy="1381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36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7855F-6407-8C5F-BDF4-621C37104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55A1A-0E53-D0FE-F2D4-AC18DEDA4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7891C80-BD5B-0E8A-D844-F5730374A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D5896D0-9875-2015-0086-A40641597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27FAB6D-05A2-BFFA-EC8A-2E224E15582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#1. Better Correlation Coefficient-Finding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5D26B6-DF44-0E6A-2496-A9C452497EF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64DD63-F4FB-2B4C-5F1B-58869CC63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B85C742-BA81-2B11-32E8-9D032A7A6D3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DAC5B2-AD70-F0D2-0243-0A3C82E67E1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D09BA2F-55EF-690F-4FA9-4988F5C97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0ABF25-E109-9F80-CE08-A9308A03BC4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CBE50F6-EEDB-BF57-33E4-9F0E4DF63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9709" y="2050201"/>
            <a:ext cx="5770353" cy="3848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735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A74C4-B8CC-32BF-CC9F-4B4B67253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0866C-584B-CE47-2ABE-0B3C26D37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D49EC0E-C1B3-FA20-07C5-BB5EE3A16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0875EB0-A8CB-D9EE-C227-D2B79B61C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4FD0D63-0DB3-BFDC-6405-1EF5E169128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#2. Statistics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E81AB7-8DAE-F913-91C1-74B9A23E1E5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46A8FD-3A86-6555-850B-722284AC8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C1FAFCE-8F44-F9C5-8403-012388F3D272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3BFBB1-9439-2C93-3995-F1A6527BA24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A306125-3F39-B6F4-17A2-D27DA3E4C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8151675-E0C6-5C45-5E26-24DACEF22E0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1E0D52-F8FA-1248-CF09-50D523C4A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60655"/>
            <a:ext cx="572230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899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47191-9FCF-6077-36E3-5544007A9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CAEB9-2705-6BEA-15F1-668B8086A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7B5EAE1-709C-78F2-5D72-66C27650D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0474C49-0647-4314-DCD1-56523F44A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C53979C-F9FA-7AED-391F-94A6FEB72A6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#3. Experiment with Other CSV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92175F-7F2A-757C-B974-699AD1A8C33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F63616-B83D-5CE2-957C-43F23F7F7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CC459D2-78FC-80F6-74E7-49FCB1FCE70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5C04B20-B871-AA76-9C67-1A0C3B33E57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67FF056-D7DA-4D39-E918-8E1BC6062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0CDACB3-E3BE-1C49-52C9-074F2EFF7FA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560DDD2-3D0F-2037-AD94-41B6B21786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05094" y="2165304"/>
            <a:ext cx="5832602" cy="3817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450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B452E-284E-AA44-23BF-AF67A3BC6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3014-7E73-E490-8F12-079129197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13E6D1-D0D9-FF81-5B0E-9ED97F49C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AA078A6-C2E5-BF9E-9E94-8775F8D9B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6E9A1CC-C148-A287-AC0A-41683757068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#4. Finding the Percentile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E5CAD-1421-76C8-E6C4-18E2F50AFA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B21E22-BED6-85A1-89F6-5B5BB94B0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0493EE4-ED0B-FB54-7C10-B4513C14842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CE9C26B-ED43-ED80-26F2-6F8FEB95039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A4B732-E7FC-31D1-CFB5-003501BBF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AC9962C8-2561-DAA4-9B03-04DF5684C2B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0763A2-4BC8-D9CB-8CC2-CC9E37881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96880"/>
            <a:ext cx="5435313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2BBD8C-7C5E-AEAD-2A5C-C3C86BF366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675" y="2519082"/>
            <a:ext cx="2693718" cy="15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39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45A53-FD85-B09A-6B6F-5516182E8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5E9EB-C444-7D7E-EF36-4F7942177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C81FDDE-E658-81F9-8EE6-322F126AE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B248FBC-8EB5-4E7B-BD73-232F56795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A8F9AE5-06D9-C41F-3867-9CB6CF64AB7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#4. Finding the Percentile (cont.)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7962A-7665-BA19-413E-AD8F12D3CA4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8CCC04-F564-65DB-F336-E9505A5BD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F46DC23-BA99-181A-C3D1-1904999E972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FCADBB6-4004-2D96-F490-C271DE9D1F2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2C247BE-66FC-A5F5-B263-0C86911FC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BD39AFC-0B23-CDAA-5AD2-926A2A52C9D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573320-3378-005F-866D-37570D8B5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96880"/>
            <a:ext cx="5435313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5FF663-4BFD-F503-8C73-5589BEA664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675" y="2519082"/>
            <a:ext cx="2693718" cy="15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4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CD3B0-74A3-3926-8647-2C5D70D05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BF5B5-F1D1-BACF-ED8E-AD003BAE0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9EA5F07-838A-DA96-6B8F-338EEE6FA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3130D74-47C6-D6C1-5D35-D312AFB3C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CED99D8-1890-E0AF-B56B-D7C3E0D409C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#5. Generate a Grouped Frequency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51E572-7710-FF00-0A61-DD63D50C513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D9E2E6-CE75-0A21-4AE2-84E7B125B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0F5475B-ECEC-E452-8BFA-BE99BE40D3F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0BB343F-DDCC-428C-D2C1-0DD84B87116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D9CC6E4-1419-E9F2-895C-411AB65D6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9DD7EFA-C43E-0846-1112-205EC352E0B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477BFC-73D5-7C96-5347-492E5216E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28935" y="1960655"/>
            <a:ext cx="559347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370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AD6B-666D-4791-AB13-D13890B5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Number’s Definition and Range</a:t>
            </a:r>
          </a:p>
        </p:txBody>
      </p:sp>
      <p:pic>
        <p:nvPicPr>
          <p:cNvPr id="1026" name="Picture 2" descr="NUMBERS. The numbers can be classified into sets… | by yuva lavanya ...">
            <a:extLst>
              <a:ext uri="{FF2B5EF4-FFF2-40B4-BE49-F238E27FC236}">
                <a16:creationId xmlns:a16="http://schemas.microsoft.com/office/drawing/2014/main" id="{CD584DD3-5F63-2A4C-340C-C05B8D1665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337" y="2039921"/>
            <a:ext cx="7367325" cy="45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8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14EEC-2BAE-D624-DFAC-D75297EAC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7B4D47-EC7F-2320-536D-FAB8ACCA6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2188" y="1888515"/>
            <a:ext cx="5620224" cy="4147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B298E6-7DC7-A4C9-D7EB-BB2A6A2E0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9472EA6-306E-4E85-B5F7-B7AA6FF2A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1CF5320-7C37-A9D0-D304-50F07105D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95E3430-E528-AE1B-21FB-0CCC719F79D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04-00 Installing and Configuring SymPy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3481D7-55D2-77BB-72E2-7DD09E4EDC3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9A809D-8063-16EE-928D-4FE0E5390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54A2198-BC68-46FE-1AE8-15C0B31C931F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BC54F06-452C-B61A-AF49-152F948C87C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755F3E0-D52D-C341-E502-83277FA33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5F0E4C6-AE1C-ADF5-82FB-76D675C2A9C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 descr="A green snake with a box and a green text&#10;&#10;Description automatically generated with medium confidence">
            <a:extLst>
              <a:ext uri="{FF2B5EF4-FFF2-40B4-BE49-F238E27FC236}">
                <a16:creationId xmlns:a16="http://schemas.microsoft.com/office/drawing/2014/main" id="{A36EFDA7-FE55-8B89-9436-5B5FF0B9F3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180" y="4133056"/>
            <a:ext cx="2067213" cy="64779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62781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73F7E-DDA2-958B-9841-2DC2FF07D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C7F566-8E39-D4A6-6D85-216B85CA3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9709" y="2045827"/>
            <a:ext cx="5647424" cy="3888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385A6-438B-5C8B-DE3A-5F9B4AA6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972A11A6-830B-17F2-EAAB-FE650A7A5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4838D62-7D02-191E-2923-4B835C5BB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BEA8931-0CBA-ADF9-0C22-FB2B88C2283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04-01 Defining Symbols and Symbolic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EE03A0-4BD0-8275-4E56-E96F9078D20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614A2C-3BB4-63C7-4E01-002C69CA0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98541AA-6365-B665-4C6E-F3D727EB615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D1A3B17-42DB-F2D6-BA54-52985C74D57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C426587-CDE5-C631-1FB1-1767D54FB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9D761C9-5375-D819-A709-2FF6DCD31CB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7452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D23DD-3B61-9E82-4D28-9312DF17A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20D3A7-29DD-890E-7064-1E0454F0E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8352" y="1996880"/>
            <a:ext cx="5274685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A728C4-CD5C-B052-7DDA-556D6DA38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03CA996-5AF4-BFBD-AD4C-F6C32078F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C2C9B11-89E0-3CA4-17F9-09E092E41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A96E3D8-BE85-344D-C7C1-A2A941BBB8A7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04-02 Working with Expressions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07AE26-284D-04DA-5AFE-F5CD38A22F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6E4BA2-7C73-D066-948B-0A1D65E3C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A405D4E-9A63-77F9-6F92-C665E1444CF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6BF6CBC-4FD7-E400-9015-2F16776C7DB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E6D3997-8298-CF18-E686-643BD2AF0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01F0AD8-8068-E8B3-5F1A-163F17BF383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238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67202-0042-22FD-1106-8EAE9E61B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179DB2-7467-6407-C429-BA2045B48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1195" y="2050201"/>
            <a:ext cx="5327282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6A1875-A017-24D5-18CD-349E44185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EA828B32-F855-9C2D-C99F-1821F9F42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47BE962-2A96-917F-2C02-1A5AF901B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C60E26B-2661-2DBE-D5EF-1E1AB608F60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04-03 Solving Equations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8FA1CA-03DF-6D2B-BD4A-203D04C0DDE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8754F2-60AD-44EA-60EF-CA27C7A3E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EC46C97-DBE6-9B04-F3E3-7AB5CF1F1B85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F65668A-0899-C8A3-AC57-8F8D5880798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2B85E6B-ADFC-94D8-0A54-9AB190577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83EB9346-5EF0-80D8-D6A0-1C655E1BD5E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3250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AD954-7F25-782E-8BED-6A95F35A9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48B5D1-1BDE-1BB2-F2BB-768D3E972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46513"/>
            <a:ext cx="5766856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4BB910-5726-BEAD-F79D-7CC5D8BE6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E9D9D796-299A-553D-E949-F9D6F3198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B9779E2-15DC-D8C3-D454-339455B80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641842F-F17D-7A94-EE08-8DB6AE7E730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Plotting Using SymPy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B3012-CC7C-E3A1-9D89-E088B8AD490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4B9900-45B4-8F01-5BD9-431F060D5D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EA97882-5505-7B89-A942-577A34C4845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AF7E7DA-7BC6-6F13-CADA-EB4275524D5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05ED148-839D-CAEF-AF4E-A89FF9AF4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A2257294-1027-AE30-79C0-CDFF47EB3B1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4709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63ED4-D0A6-E6BE-CC50-03C0C324B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5EB539-FDF9-060E-67C0-07BFA70B9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96356"/>
            <a:ext cx="5826412" cy="3448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8819C5-F637-5CA0-721F-509BA81E8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2197ED6-16B2-6AF3-8D11-4E93102DE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6DCFC7E-B4F0-287F-6E85-8A36136FC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002F496-9972-AC18-2E3B-AED3C61FF837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Factor Finder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351875-030F-DC87-15DC-DE8F0367C60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537E30-9F45-2CF4-ECA3-1AD100917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7AA9621-CD24-428D-E45B-A7626B52E4E3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02B663C-DF92-DD9B-6861-F8C25279E3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E3F53E2-ABBE-0AED-C8B9-21C10ABD9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EAAD5B8-F015-A208-7901-E0C6908A0F3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5168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7121B-2809-0321-D5A0-9E5ED3146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23FC34F-073F-A639-8120-5838D7DC6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222661"/>
            <a:ext cx="5946000" cy="3527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9839FE-4AB1-3DFD-A93C-7636D05E5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74607A8-2032-263A-30A7-EB403B1AE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2D39699-E7D5-C619-6AED-9A7318F15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A2F023D-998B-91AE-E407-4C68B74E1C4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Graphical Equation Solver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0EBBC-8275-AD66-ADC7-D3E94CA80FB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898952-28BF-1969-0BC4-586D71917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CF171BF-665D-99FE-A317-5CCDB4C1A23C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31DC108-F73E-F793-4C65-B2D3BD74D90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DCB482A-A58C-CED7-E8CA-4F872C6FA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DDFB1E-6230-E217-EED6-80211AE0900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0923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4ED5F-FB84-1B92-6612-3A5383AD2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320C64-2335-4506-FCC8-779533F38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96356"/>
            <a:ext cx="6009501" cy="3511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E3575E-04CC-283E-EEB4-69647D3DF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0126C0B-6F8A-0617-4998-49F9847F0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E8D8B63-B71D-A3BC-96CA-0BBFC5F0F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36D26F2-2D6C-2037-5FCC-6FFC56EFB2F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Summing a Series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3FDDC-B034-C89B-D810-49FC1A33D89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88505E-7D08-E60E-E898-33A30D678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1CB8E44-E8C6-58CA-C746-75151C0ABE0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3A6F982-FE31-14B5-3649-990F39ACC3D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7B2DFF0-AFF4-9405-A461-FA7D2B2D3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BAE0151-0FAE-7FEB-1287-AA72F6B572D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37995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D1687-B07A-DA5E-DDD6-5DBD1CDB2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7E7BBD-0466-3C19-F044-AF85AD86B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9426" y="2417670"/>
            <a:ext cx="5821967" cy="3332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F3F658-057A-9D99-C3E7-F71B29842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84798A3-5DC1-2062-35BC-B70D84550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340CF10-8594-ABD5-F8A0-7B7D5B9F5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5BB2E7E-542D-6535-5BA0-C97127AF95D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Solving Single-Variable Inequalities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A58AD2-6467-ABB3-7728-4ADBC22B7F0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D008F4-6CEA-0B57-39BF-19382AEC9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51E2BCB-F208-A355-50E4-6C58C1D46D3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9EB2339-8A6F-1045-D754-20BF93CDA4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73939F2-D2AB-C751-888D-8E5B78DE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6A8EF96-F9DC-AC9A-F66C-5B4938433390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1508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FDDEF-D9FE-9ADB-F668-012554174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52BC1-5B1A-C3FB-C491-A16437116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68BA8B7-9EB9-7AD8-FC03-9E6FF4D0D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3AEEFE4-ADC7-01D0-C115-FB2A6CE27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E57042-8C50-2113-EC9D-B9E82B07D85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05-01 What is a Set?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Concepts, Set Construction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E796D9-8BBC-D932-7437-46399A8687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71AEC15-170C-EE42-0D6F-D10625FB0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B40F945-6801-736D-57A7-80BF7784B1C5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9D2096E-2A9C-E0E1-A6C3-B8901B9C1DB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30F731F-9BD0-A139-7732-4FFDC9D58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00A2C6F4-96DD-5BFF-3240-15673D4BF87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85A58D1-077B-96F3-7290-C00B6D31F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2501168"/>
            <a:ext cx="5945393" cy="3084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48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BBE3-5361-F0C4-9985-9464E2166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2CE8-88E8-8AC1-CC1F-1A439C00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EBB1A89-1448-FADF-2FD1-C13F4B4A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80FC30C-B81B-6ECB-D813-FD3A61205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30CE4F75-ED1E-CFFD-236A-A1B0CB2C24E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4DDEA7-9B2C-AB13-F7FE-3A3642CDC4D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01-04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Getting User Input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A606E-37DC-BC62-DFB2-4626185A036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181CAC-23F3-A1FD-4458-7A2AE0CD7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D5806B8-54ED-A524-7E02-E3B5B5DE5E2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25A56E7-3C29-470E-85EE-7B2EA050523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4E5134C-E372-3AE7-F948-B28514E89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9F0D2E-68DF-09B6-515F-7E5CDCD4C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87353" y="2006804"/>
            <a:ext cx="5386366" cy="3735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99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9957F-0931-38B4-BEA5-81FA3E802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“Sets Theory”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B946D-F89C-B990-6318-758BED89C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5658522" cy="3986213"/>
          </a:xfrm>
        </p:spPr>
        <p:txBody>
          <a:bodyPr/>
          <a:lstStyle/>
          <a:p>
            <a:r>
              <a:rPr lang="en-US" dirty="0"/>
              <a:t>Set theory is the branch of mathematical logic that studies sets, which can be informally described as collections of objects. Although objects of any kind can be collected into a set, set theory — as a branch of mathematics — is mostly concerned with those that are relevant to mathematics as a whole.</a:t>
            </a:r>
          </a:p>
          <a:p>
            <a:r>
              <a:rPr lang="en-US" dirty="0"/>
              <a:t>The modern study of set theory was initiated by the German mathematicians Richard Dedekind and Georg Cantor in the 1870s.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4DFED-21D2-35C5-C1FF-806514D95469}"/>
              </a:ext>
            </a:extLst>
          </p:cNvPr>
          <p:cNvSpPr txBox="1"/>
          <p:nvPr/>
        </p:nvSpPr>
        <p:spPr>
          <a:xfrm>
            <a:off x="1192306" y="18214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https://en.wikipedia.org/wiki/Set_theory</a:t>
            </a:r>
            <a:endParaRPr lang="en-US" dirty="0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BE69CDF0-2079-6104-CF2E-B8CC664D9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306" y="2190749"/>
            <a:ext cx="2581275" cy="3705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2" name="Picture 4" descr="Essays On The Theory Of Numbers (LARGE PRINT EDITION): Richard Dedekind ...">
            <a:extLst>
              <a:ext uri="{FF2B5EF4-FFF2-40B4-BE49-F238E27FC236}">
                <a16:creationId xmlns:a16="http://schemas.microsoft.com/office/drawing/2014/main" id="{07E2D6A2-7F0A-A6D7-FC95-6BA0BE20B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9205" y="2885756"/>
            <a:ext cx="1764001" cy="238180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00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7CD7C-FA6D-ACAB-1459-F8B42D04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Samples of Sets</a:t>
            </a:r>
          </a:p>
        </p:txBody>
      </p:sp>
      <p:pic>
        <p:nvPicPr>
          <p:cNvPr id="1026" name="Picture 2" descr="Comprehensive List of Set Theory Symbols | Math Vault">
            <a:extLst>
              <a:ext uri="{FF2B5EF4-FFF2-40B4-BE49-F238E27FC236}">
                <a16:creationId xmlns:a16="http://schemas.microsoft.com/office/drawing/2014/main" id="{EB96216A-DC87-420C-5127-381FE00431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89" y="2092406"/>
            <a:ext cx="3642422" cy="305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0C4A0C-8A35-AFAF-085A-D620A8402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041" y="1903871"/>
            <a:ext cx="2480910" cy="2814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0C5A38-3633-D625-BFE1-4402F2BD3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008" y="3968240"/>
            <a:ext cx="2455909" cy="2814637"/>
          </a:xfrm>
          <a:prstGeom prst="rect">
            <a:avLst/>
          </a:prstGeom>
        </p:spPr>
      </p:pic>
      <p:pic>
        <p:nvPicPr>
          <p:cNvPr id="1028" name="Picture 4" descr="Drawing the Powerset of a Set using Java and GraphViz (Hasse Diagram ...">
            <a:extLst>
              <a:ext uri="{FF2B5EF4-FFF2-40B4-BE49-F238E27FC236}">
                <a16:creationId xmlns:a16="http://schemas.microsoft.com/office/drawing/2014/main" id="{A86B7055-A744-774B-4391-569D60C53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237" y="1969636"/>
            <a:ext cx="2654274" cy="305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5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29F24-6E82-E0C1-7E89-2301082F8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15E4A-31F9-6C1B-C53E-57E548F7F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D040C70-FAE2-3ED9-EE3B-7F28B2C7D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0CD9245-9368-524B-E988-9957E6A05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BDD9912-0261-D52F-F067-304CEFBFC29B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05-01 What is a Set?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Sets Relationships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57585F-2AE3-75B7-8763-271123DC158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2C96AD-0616-748A-995B-FF1406CAF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AEB92BD-868C-95EB-C1E1-31D4D1963D9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109146D-77EB-552C-1D66-2657DE0F227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78748A0-ED38-B842-17AF-1E2751256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CAC420B-2972-EB4F-F0D1-E1201DDC64B0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30F187-047C-D142-E3A2-96275E716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93676" y="2396356"/>
            <a:ext cx="6047718" cy="3386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906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1D2AF-2C23-A840-5F87-C9FA997AD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B554B1-8EFB-41DF-F64A-3112868E1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1275" y="2522119"/>
            <a:ext cx="6151582" cy="342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DBDFE2-86B7-D60A-3187-2BA492577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9E3B3EF0-8B09-B16A-CC61-967F69F21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F812113-D037-4628-1115-92FEAD7F8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9DF5B49-02AE-42D9-511B-FC0913EF13B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05-01 What is a Set?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Set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A52B75-45DE-D92D-7CF9-BB333432BF5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72438E-26BA-34C4-2E63-70F46BA3A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99FD05F-FF30-F058-674C-6DF76D89C60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847DFD1-CDDD-0390-DA79-0E38D933714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ED3EF9F-8C36-4607-4188-249611416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5390DF5-E328-C14D-3FCB-F5D40062ADE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4178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00597-D154-BA1E-242F-F48F2315E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5107-076C-A14D-5572-8C23F888C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50242F9-48F4-BD10-4CA0-D4317CDBF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657724D-1FF9-A5C6-39D3-341031A51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C212770-7669-0E29-9B2D-115193F332D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EF04EB1-420C-0E72-21AD-59F856149E0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(1)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763CE-6D5A-E0C1-079E-8EE3CE92830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DBC04E-7A91-F322-7747-D767CCD72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37D2B0D-C895-43BE-00A6-65906CB57C3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CFB0061-2EBC-51FE-6D5B-FC15197B74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F47CA2-5AEC-F571-A240-783510F41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9ED00D5-499F-7586-1966-9F23F7A0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46986" y="2032966"/>
            <a:ext cx="609440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778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2A4CE-6BBB-89C3-FE53-9877B694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D8BB-963B-7065-A1D2-C2C4A423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7F332D6-4613-6080-EE4A-A469897A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C04DBD2-E852-E8E7-4276-1BFF60D02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DEC1036-6EF9-1043-43DC-B6BC9220A5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(2)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9D4B5A-9259-0FC9-0D60-CDE82A13C5A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21BEE-5857-019D-6A5F-D192EE574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9F25C97-1265-A995-15E7-1A64800BC16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1D04AB0-D650-3C09-9057-7C7D2ADCEA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05FAA0F-F888-3185-55C6-C612C1C5F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EF3D991-70D5-71ED-B41E-1B409D6D7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865151" y="2156587"/>
            <a:ext cx="5754900" cy="376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051D559C-0E72-4A3E-541B-3A3A9002121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7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8"/>
              </a:rPr>
              <a:t>https://gitee.com/yasenstar/DoingMathWithPython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9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83A44-6250-8A10-EB33-CDDEE6910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91D9-9152-3E0B-6938-ACCD16517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9A8FC4-37C0-857B-E353-7B4BAA880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FEDC292-EE90-70BE-495F-73BD222BC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386299-8AF1-195F-084C-5FBD863766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(3)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C62E-6D51-58BD-2FE7-F8ACBD4B68B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2FEE5-1365-3625-DD62-18414E050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D9DBBEA-CF3A-8F9D-CD3E-145F6D768CB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4BEF6EA-AD1B-C81E-F24E-F3AFB9F3A96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4B450F3-5EA8-0280-78D6-A1F13625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DBF465-A431-669F-08A3-1E064D4DCEE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EAB688-7ED0-56CA-C317-56BD5F527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4259" y="1960655"/>
            <a:ext cx="613667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961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D3FD-D7ED-69BF-4160-6C31C69A9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D0F5-3096-5E55-445C-72E6EDD4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C6EA565-4A79-C5A5-06C3-57F0AAC02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1AD4F4B-635A-32E6-9379-51C1BE673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85C9367-1199-30D7-4337-D230B413331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(4)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57C30-18C0-C0A4-0881-C2F9DB0C300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D6C466-6628-1D55-A9E2-1BC485440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477D09C-45A9-7B9E-1F18-CEA28FAFE45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2532C7E-D5D7-DBF4-C18F-2F288C4D76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A888F2-8F14-7D88-A8E8-C4CBD87BD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5E97971-405C-8F60-2262-F5F4EE101C9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588FF9-A1AA-3E43-D22F-CD41429D8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07919" y="2046086"/>
            <a:ext cx="6233474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048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17923</TotalTime>
  <Words>2585</Words>
  <Application>Microsoft Office PowerPoint</Application>
  <PresentationFormat>Widescreen</PresentationFormat>
  <Paragraphs>471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6" baseType="lpstr">
      <vt:lpstr>Calibri</vt:lpstr>
      <vt:lpstr>Wingdings</vt:lpstr>
      <vt:lpstr>Educational subjects 16x9</vt:lpstr>
      <vt:lpstr>Doing Math with Python  Opening and Intro</vt:lpstr>
      <vt:lpstr>Doing Math with Python</vt:lpstr>
      <vt:lpstr>Doing Math with Python</vt:lpstr>
      <vt:lpstr>About Number’s Definition and Range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Cartesian Coordinates Plane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About “Sets Theory”</vt:lpstr>
      <vt:lpstr>Samples of Sets</vt:lpstr>
      <vt:lpstr>Doing Math with Python</vt:lpstr>
      <vt:lpstr>Doing Math with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Math with Python</dc:title>
  <dc:creator>Zhao Xiaoqi</dc:creator>
  <cp:lastModifiedBy>Zhao Xiaoqi</cp:lastModifiedBy>
  <cp:revision>87</cp:revision>
  <dcterms:created xsi:type="dcterms:W3CDTF">2024-02-08T14:33:54Z</dcterms:created>
  <dcterms:modified xsi:type="dcterms:W3CDTF">2024-02-24T02:16:25Z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2ff15f-6ce8-47f3-93ce-f81f88196d24_Enabled">
    <vt:lpwstr>true</vt:lpwstr>
  </property>
  <property fmtid="{D5CDD505-2E9C-101B-9397-08002B2CF9AE}" pid="3" name="MSIP_Label_bd2ff15f-6ce8-47f3-93ce-f81f88196d24_SetDate">
    <vt:lpwstr>2024-02-08T14:35:21Z</vt:lpwstr>
  </property>
  <property fmtid="{D5CDD505-2E9C-101B-9397-08002B2CF9AE}" pid="4" name="MSIP_Label_bd2ff15f-6ce8-47f3-93ce-f81f88196d24_Method">
    <vt:lpwstr>Privileged</vt:lpwstr>
  </property>
  <property fmtid="{D5CDD505-2E9C-101B-9397-08002B2CF9AE}" pid="5" name="MSIP_Label_bd2ff15f-6ce8-47f3-93ce-f81f88196d24_Name">
    <vt:lpwstr>bd2ff15f-6ce8-47f3-93ce-f81f88196d24</vt:lpwstr>
  </property>
  <property fmtid="{D5CDD505-2E9C-101B-9397-08002B2CF9AE}" pid="6" name="MSIP_Label_bd2ff15f-6ce8-47f3-93ce-f81f88196d24_SiteId">
    <vt:lpwstr>f25493ae-1c98-41d7-8a33-0be75f5fe603</vt:lpwstr>
  </property>
  <property fmtid="{D5CDD505-2E9C-101B-9397-08002B2CF9AE}" pid="7" name="MSIP_Label_bd2ff15f-6ce8-47f3-93ce-f81f88196d24_ActionId">
    <vt:lpwstr>bb756576-d18e-4071-8967-ca10682bc52b</vt:lpwstr>
  </property>
  <property fmtid="{D5CDD505-2E9C-101B-9397-08002B2CF9AE}" pid="8" name="MSIP_Label_bd2ff15f-6ce8-47f3-93ce-f81f88196d24_ContentBits">
    <vt:lpwstr>0</vt:lpwstr>
  </property>
</Properties>
</file>